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KỸ THUẬT LẬP TRÌNH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vi-VN" sz="3600" dirty="0" smtClean="0"/>
              <a:t>1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CÁC KHÁI NIỆM CƠ BẢN </a:t>
            </a:r>
            <a:br>
              <a:rPr lang="en-US" sz="3600" dirty="0" smtClean="0"/>
            </a:br>
            <a:r>
              <a:rPr lang="en-US" sz="3600" dirty="0" smtClean="0"/>
              <a:t>CỦA NGÔN NGỮ LẬP TRÌNH C/C++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/>
          </a:p>
          <a:p>
            <a:pPr algn="l"/>
            <a:r>
              <a:rPr lang="en-US" sz="3600" dirty="0" smtClean="0"/>
              <a:t>1.1</a:t>
            </a:r>
            <a:r>
              <a:rPr lang="en-US" sz="3600" dirty="0" smtClean="0"/>
              <a:t>. </a:t>
            </a:r>
            <a:r>
              <a:rPr lang="en-US" sz="3600" dirty="0" err="1" smtClean="0"/>
              <a:t>Khái</a:t>
            </a:r>
            <a:r>
              <a:rPr lang="en-US" sz="3600" dirty="0" smtClean="0"/>
              <a:t> </a:t>
            </a:r>
            <a:r>
              <a:rPr lang="en-US" sz="3600" dirty="0" err="1" smtClean="0"/>
              <a:t>quát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ngôn</a:t>
            </a:r>
            <a:r>
              <a:rPr lang="en-US" sz="3600" dirty="0" smtClean="0"/>
              <a:t> </a:t>
            </a:r>
            <a:r>
              <a:rPr lang="en-US" sz="3600" dirty="0" err="1" smtClean="0"/>
              <a:t>ngữ</a:t>
            </a:r>
            <a:r>
              <a:rPr lang="en-US" sz="3600" dirty="0" smtClean="0"/>
              <a:t> </a:t>
            </a:r>
            <a:r>
              <a:rPr lang="en-US" sz="3600" dirty="0" err="1" smtClean="0"/>
              <a:t>lập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C/C++</a:t>
            </a:r>
          </a:p>
          <a:p>
            <a:pPr algn="l"/>
            <a:r>
              <a:rPr lang="fr-FR" sz="3600" dirty="0" smtClean="0"/>
              <a:t>1.2. </a:t>
            </a:r>
            <a:r>
              <a:rPr lang="fr-FR" sz="3600" dirty="0" err="1" smtClean="0"/>
              <a:t>Các</a:t>
            </a:r>
            <a:r>
              <a:rPr lang="fr-FR" sz="3600" dirty="0" smtClean="0"/>
              <a:t> </a:t>
            </a:r>
            <a:r>
              <a:rPr lang="fr-FR" sz="3600" dirty="0" err="1" smtClean="0"/>
              <a:t>kiểu</a:t>
            </a:r>
            <a:r>
              <a:rPr lang="fr-FR" sz="3600" dirty="0" smtClean="0"/>
              <a:t> </a:t>
            </a:r>
            <a:r>
              <a:rPr lang="fr-FR" sz="3600" dirty="0" err="1" smtClean="0"/>
              <a:t>dữ</a:t>
            </a:r>
            <a:r>
              <a:rPr lang="fr-FR" sz="3600" dirty="0" smtClean="0"/>
              <a:t> </a:t>
            </a:r>
            <a:r>
              <a:rPr lang="fr-FR" sz="3600" dirty="0" err="1" smtClean="0"/>
              <a:t>liệu</a:t>
            </a:r>
            <a:r>
              <a:rPr lang="fr-FR" sz="3600" dirty="0" smtClean="0"/>
              <a:t> </a:t>
            </a:r>
            <a:r>
              <a:rPr lang="fr-FR" sz="3600" dirty="0" err="1" smtClean="0"/>
              <a:t>cơ</a:t>
            </a:r>
            <a:r>
              <a:rPr lang="fr-FR" sz="3600" dirty="0" smtClean="0"/>
              <a:t> </a:t>
            </a:r>
            <a:r>
              <a:rPr lang="fr-FR" sz="3600" dirty="0" err="1" smtClean="0"/>
              <a:t>sở</a:t>
            </a:r>
            <a:endParaRPr lang="en-US" sz="3600" dirty="0" smtClean="0"/>
          </a:p>
          <a:p>
            <a:pPr algn="l"/>
            <a:r>
              <a:rPr lang="fr-FR" sz="3600" dirty="0" smtClean="0"/>
              <a:t>1.3. </a:t>
            </a:r>
            <a:r>
              <a:rPr lang="fr-FR" sz="3600" dirty="0" err="1" smtClean="0"/>
              <a:t>Biểu</a:t>
            </a:r>
            <a:r>
              <a:rPr lang="fr-FR" sz="3600" dirty="0" smtClean="0"/>
              <a:t> </a:t>
            </a:r>
            <a:r>
              <a:rPr lang="fr-FR" sz="3600" dirty="0" err="1" smtClean="0"/>
              <a:t>thức</a:t>
            </a:r>
            <a:r>
              <a:rPr lang="fr-FR" sz="3600" dirty="0" smtClean="0"/>
              <a:t> </a:t>
            </a:r>
            <a:r>
              <a:rPr lang="fr-FR" sz="3600" dirty="0" err="1" smtClean="0"/>
              <a:t>toán</a:t>
            </a:r>
            <a:r>
              <a:rPr lang="fr-FR" sz="3600" dirty="0" smtClean="0"/>
              <a:t> </a:t>
            </a:r>
            <a:r>
              <a:rPr lang="fr-FR" sz="3600" dirty="0" err="1" smtClean="0"/>
              <a:t>tử</a:t>
            </a:r>
            <a:r>
              <a:rPr lang="fr-FR" sz="3600" dirty="0" smtClean="0"/>
              <a:t> </a:t>
            </a:r>
            <a:r>
              <a:rPr lang="fr-FR" sz="3600" dirty="0" err="1" smtClean="0"/>
              <a:t>câu</a:t>
            </a:r>
            <a:r>
              <a:rPr lang="fr-FR" sz="3600" dirty="0" smtClean="0"/>
              <a:t> </a:t>
            </a:r>
            <a:r>
              <a:rPr lang="fr-FR" sz="3600" dirty="0" err="1" smtClean="0"/>
              <a:t>lệnh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1.1.KHÁI </a:t>
            </a:r>
            <a:r>
              <a:rPr lang="en-US" sz="6400" dirty="0">
                <a:effectLst/>
              </a:rPr>
              <a:t>QUÁT VỀ NGÔN NGỮ LẬP TRÌNH C/C</a:t>
            </a:r>
            <a:r>
              <a:rPr lang="en-US" sz="6400" baseline="30000" dirty="0">
                <a:effectLst/>
              </a:rPr>
              <a:t>++</a:t>
            </a:r>
            <a:endParaRPr lang="en-US" sz="6400" i="1" u="dbl" dirty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 THIỆU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(program):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mã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nhằm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cụ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smtClean="0">
                <a:latin typeface="Arial" pitchFamily="34" charset="0"/>
                <a:cs typeface="Arial" pitchFamily="34" charset="0"/>
              </a:rPr>
              <a:t>File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C:  *.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cpp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biên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: *.exe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84784"/>
            <a:ext cx="8638728" cy="252028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(programming):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dựa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(algorithm)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cài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(programming language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(software):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đó</a:t>
            </a: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44827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1.1.1.2.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C/C++</a:t>
            </a:r>
          </a:p>
          <a:p>
            <a:pPr algn="just"/>
            <a:r>
              <a:rPr lang="en-US" sz="3200" dirty="0" smtClean="0"/>
              <a:t>C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ngôn</a:t>
            </a:r>
            <a:r>
              <a:rPr lang="en-US" sz="3200" dirty="0"/>
              <a:t> </a:t>
            </a:r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cấp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bởi</a:t>
            </a:r>
            <a:r>
              <a:rPr lang="en-US" sz="3200" dirty="0"/>
              <a:t> Brian Kernighan </a:t>
            </a:r>
            <a:r>
              <a:rPr lang="en-US" sz="3200" dirty="0" err="1"/>
              <a:t>và</a:t>
            </a:r>
            <a:r>
              <a:rPr lang="en-US" sz="3200" dirty="0"/>
              <a:t> Dennis Ritchie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AT&amp;T Bell Labs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Mỹ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1972.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 smtClean="0"/>
              <a:t>1990: C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tiêu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ISO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tên</a:t>
            </a:r>
            <a:r>
              <a:rPr lang="en-US" sz="3200" dirty="0" smtClean="0"/>
              <a:t> </a:t>
            </a:r>
            <a:r>
              <a:rPr lang="en-US" sz="3200" dirty="0" err="1" smtClean="0"/>
              <a:t>gọi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Standard C đ</a:t>
            </a:r>
            <a:endParaRPr lang="en-US" sz="3200" dirty="0"/>
          </a:p>
          <a:p>
            <a:pPr algn="just"/>
            <a:r>
              <a:rPr lang="en-US" sz="3200" dirty="0"/>
              <a:t>C++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sự</a:t>
            </a:r>
            <a:r>
              <a:rPr lang="en-US" sz="3200" dirty="0"/>
              <a:t> </a:t>
            </a:r>
            <a:r>
              <a:rPr lang="en-US" sz="3200" dirty="0" err="1"/>
              <a:t>mở</a:t>
            </a:r>
            <a:r>
              <a:rPr lang="en-US" sz="3200" dirty="0"/>
              <a:t> </a:t>
            </a:r>
            <a:r>
              <a:rPr lang="en-US" sz="3200" dirty="0" err="1"/>
              <a:t>rộng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C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(object-oriented programming). </a:t>
            </a:r>
          </a:p>
          <a:p>
            <a:pPr marL="285750" indent="-285750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36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764704"/>
            <a:ext cx="8638728" cy="547260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1.1.1.3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</a:t>
            </a:r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++</a:t>
            </a:r>
          </a:p>
          <a:p>
            <a:pPr algn="just"/>
            <a:endParaRPr lang="en-US" sz="31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err="1">
                <a:solidFill>
                  <a:srgbClr val="FFC000"/>
                </a:solidFill>
              </a:rPr>
              <a:t>DevCpp</a:t>
            </a:r>
            <a:r>
              <a:rPr lang="en-US" sz="3200" dirty="0">
                <a:solidFill>
                  <a:srgbClr val="FFC000"/>
                </a:solidFill>
              </a:rPr>
              <a:t> (4.9.9.2) </a:t>
            </a:r>
            <a:r>
              <a:rPr lang="en-US" sz="3200" dirty="0"/>
              <a:t>là </a:t>
            </a:r>
            <a:r>
              <a:rPr lang="en-US" sz="3200" dirty="0" err="1"/>
              <a:t>phần</a:t>
            </a:r>
            <a:r>
              <a:rPr lang="en-US" sz="3200" dirty="0"/>
              <a:t> </a:t>
            </a:r>
            <a:r>
              <a:rPr lang="en-US" sz="3200" dirty="0" err="1"/>
              <a:t>mềm</a:t>
            </a:r>
            <a:r>
              <a:rPr lang="en-US" sz="3200" dirty="0"/>
              <a:t> mã </a:t>
            </a:r>
            <a:r>
              <a:rPr lang="en-US" sz="3200" dirty="0" err="1"/>
              <a:t>nguồn</a:t>
            </a:r>
            <a:r>
              <a:rPr lang="en-US" sz="3200" dirty="0"/>
              <a:t> </a:t>
            </a:r>
            <a:r>
              <a:rPr lang="en-US" sz="3200" dirty="0" err="1"/>
              <a:t>mơ</a:t>
            </a:r>
            <a:r>
              <a:rPr lang="en-US" sz="3200" dirty="0"/>
              <a:t>̉ </a:t>
            </a:r>
            <a:r>
              <a:rPr lang="en-US" sz="3200" dirty="0" err="1"/>
              <a:t>của</a:t>
            </a:r>
            <a:r>
              <a:rPr lang="en-US" sz="3200" dirty="0"/>
              <a:t> </a:t>
            </a:r>
            <a:r>
              <a:rPr lang="en-US" sz="3200" dirty="0" err="1"/>
              <a:t>hãng</a:t>
            </a:r>
            <a:r>
              <a:rPr lang="en-US" sz="3200" dirty="0"/>
              <a:t> Bloodshed </a:t>
            </a:r>
            <a:r>
              <a:rPr lang="en-US" sz="3200" dirty="0" smtClean="0"/>
              <a:t>Software.</a:t>
            </a:r>
          </a:p>
          <a:p>
            <a:pPr lvl="0" algn="just"/>
            <a:endParaRPr lang="en-US" sz="3200" dirty="0" smtClean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Code</a:t>
            </a:r>
            <a:r>
              <a:rPr lang="en-US" sz="3200" dirty="0">
                <a:solidFill>
                  <a:srgbClr val="FFC000"/>
                </a:solidFill>
              </a:rPr>
              <a:t>::Blocks 17.12</a:t>
            </a:r>
            <a:r>
              <a:rPr lang="en-US" sz="3200" dirty="0"/>
              <a:t> là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mềm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nguồn</a:t>
            </a:r>
            <a:r>
              <a:rPr lang="en-US" sz="3200" dirty="0"/>
              <a:t> </a:t>
            </a:r>
            <a:r>
              <a:rPr lang="en-US" sz="3200" dirty="0" err="1" smtClean="0"/>
              <a:t>mở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Code Blocks </a:t>
            </a:r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Microsoft </a:t>
            </a:r>
            <a:r>
              <a:rPr lang="en-US" sz="3200" dirty="0">
                <a:solidFill>
                  <a:srgbClr val="FFC000"/>
                </a:solidFill>
              </a:rPr>
              <a:t>Visual </a:t>
            </a:r>
            <a:r>
              <a:rPr lang="en-US" sz="3200" dirty="0" err="1">
                <a:solidFill>
                  <a:srgbClr val="FFC000"/>
                </a:solidFill>
              </a:rPr>
              <a:t>Studio.Net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smtClean="0">
                <a:solidFill>
                  <a:srgbClr val="FFC000"/>
                </a:solidFill>
              </a:rPr>
              <a:t>2010/2015/2017/2019 </a:t>
            </a:r>
            <a:r>
              <a:rPr lang="en-US" sz="3200" dirty="0" err="1" smtClean="0"/>
              <a:t>của</a:t>
            </a:r>
            <a:r>
              <a:rPr lang="en-US" sz="3200" dirty="0" smtClean="0"/>
              <a:t> Microsoft</a:t>
            </a:r>
            <a:endParaRPr lang="en-US" sz="3200" dirty="0"/>
          </a:p>
          <a:p>
            <a:pPr algn="just"/>
            <a:endParaRPr lang="en-US" sz="3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692696"/>
            <a:ext cx="8638728" cy="583264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 CÁC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THÀNH PHẦN CƠ BẢN CỦA NGÔN NGỮ LẬP TRÌNH C/C++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cái</a:t>
            </a:r>
            <a:r>
              <a:rPr lang="en-US" sz="2800" dirty="0">
                <a:solidFill>
                  <a:srgbClr val="FFC000"/>
                </a:solidFill>
              </a:rPr>
              <a:t> Latin:</a:t>
            </a:r>
            <a:r>
              <a:rPr lang="en-US" sz="2800" dirty="0"/>
              <a:t>	A, B, C, ..., Z, …, a, b, c, …, z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số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thập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phân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	0, 1, 2, …, 9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toán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tử</a:t>
            </a:r>
            <a:r>
              <a:rPr lang="en-US" sz="2800" dirty="0">
                <a:solidFill>
                  <a:srgbClr val="FFC000"/>
                </a:solidFill>
              </a:rPr>
              <a:t>: </a:t>
            </a:r>
            <a:r>
              <a:rPr lang="en-US" sz="2800" dirty="0"/>
              <a:t>	+, -, *, /, %, =, !, …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khác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 , ; : _ ! # [] (),  % ,? &amp; . . . 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Dấu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(space) </a:t>
            </a:r>
            <a:r>
              <a:rPr lang="en-US" sz="2800" dirty="0" err="1">
                <a:solidFill>
                  <a:srgbClr val="FFC000"/>
                </a:solidFill>
              </a:rPr>
              <a:t>dùng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đề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từ</a:t>
            </a:r>
            <a:r>
              <a:rPr lang="en-US" sz="2800" dirty="0">
                <a:solidFill>
                  <a:srgbClr val="FFC000"/>
                </a:solidFill>
              </a:rPr>
              <a:t>.</a:t>
            </a:r>
            <a:endParaRPr lang="en-US" dirty="0" smtClean="0">
              <a:solidFill>
                <a:srgbClr val="FFC000"/>
              </a:solidFill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L</a:t>
            </a:r>
            <a:r>
              <a:rPr lang="en-US" sz="3000" dirty="0" err="1" smtClean="0">
                <a:solidFill>
                  <a:srgbClr val="FFC000"/>
                </a:solidFill>
              </a:rPr>
              <a:t>à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dành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riêng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C, </a:t>
            </a:r>
            <a:r>
              <a:rPr lang="en-US" sz="3000" dirty="0" err="1" smtClean="0">
                <a:solidFill>
                  <a:srgbClr val="FFC000"/>
                </a:solidFill>
              </a:rPr>
              <a:t>không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được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nó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vào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việc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khác</a:t>
            </a:r>
            <a:r>
              <a:rPr lang="en-US" sz="3000" dirty="0" smtClean="0">
                <a:solidFill>
                  <a:srgbClr val="FFC000"/>
                </a:solidFill>
              </a:rPr>
              <a:t>. </a:t>
            </a:r>
            <a:r>
              <a:rPr lang="en-US" sz="3000" dirty="0" err="1" smtClean="0">
                <a:solidFill>
                  <a:srgbClr val="FFC000"/>
                </a:solidFill>
              </a:rPr>
              <a:t>Thông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hóa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 </a:t>
            </a:r>
            <a:r>
              <a:rPr lang="en-US" sz="3000" dirty="0" err="1" smtClean="0">
                <a:solidFill>
                  <a:srgbClr val="FFC000"/>
                </a:solidFill>
              </a:rPr>
              <a:t>đều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chữ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r>
              <a:rPr lang="en-US" sz="3000" dirty="0" err="1" smtClean="0"/>
              <a:t>Ví</a:t>
            </a:r>
            <a:r>
              <a:rPr lang="en-US" sz="3000" dirty="0" smtClean="0"/>
              <a:t>  </a:t>
            </a:r>
            <a:r>
              <a:rPr lang="en-US" sz="3000" dirty="0" err="1"/>
              <a:t>dụ</a:t>
            </a:r>
            <a:r>
              <a:rPr lang="en-US" sz="3000" dirty="0"/>
              <a:t> </a:t>
            </a:r>
            <a:r>
              <a:rPr lang="en-US" sz="3000" dirty="0" smtClean="0"/>
              <a:t>:</a:t>
            </a:r>
          </a:p>
          <a:p>
            <a:pPr algn="just"/>
            <a:r>
              <a:rPr lang="en-US" sz="3000" dirty="0"/>
              <a:t>if, else, switch, case, do, while, for, return, </a:t>
            </a:r>
            <a:r>
              <a:rPr lang="en-US" sz="3000" dirty="0" smtClean="0"/>
              <a:t>break</a:t>
            </a:r>
            <a:r>
              <a:rPr lang="en-US" sz="3000" dirty="0"/>
              <a:t>, </a:t>
            </a:r>
            <a:r>
              <a:rPr lang="en-US" sz="3000" dirty="0" smtClean="0"/>
              <a:t>continuous, include</a:t>
            </a:r>
            <a:r>
              <a:rPr lang="en-US" sz="3000" dirty="0"/>
              <a:t>, </a:t>
            </a:r>
            <a:r>
              <a:rPr lang="en-US" sz="3000" dirty="0" err="1"/>
              <a:t>typedef</a:t>
            </a:r>
            <a:r>
              <a:rPr lang="en-US" sz="3000" dirty="0"/>
              <a:t>, </a:t>
            </a:r>
            <a:r>
              <a:rPr lang="en-US" sz="3000" dirty="0" err="1"/>
              <a:t>struct</a:t>
            </a:r>
            <a:r>
              <a:rPr lang="en-US" sz="3000" dirty="0"/>
              <a:t>, </a:t>
            </a:r>
            <a:r>
              <a:rPr lang="en-US" sz="3000" dirty="0" err="1" smtClean="0"/>
              <a:t>int</a:t>
            </a:r>
            <a:r>
              <a:rPr lang="en-US" sz="3000" dirty="0"/>
              <a:t>, char, </a:t>
            </a:r>
            <a:r>
              <a:rPr lang="en-US" sz="3000" dirty="0" smtClean="0"/>
              <a:t>float,…</a:t>
            </a:r>
            <a:endParaRPr lang="en-US" sz="3000" dirty="0"/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980728"/>
            <a:ext cx="8638728" cy="5544616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1.1.2.3.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500" dirty="0" err="1" smtClean="0">
                <a:solidFill>
                  <a:srgbClr val="FFC000"/>
                </a:solidFill>
              </a:rPr>
              <a:t>Tên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của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>
                <a:solidFill>
                  <a:srgbClr val="FFC000"/>
                </a:solidFill>
              </a:rPr>
              <a:t>C </a:t>
            </a:r>
            <a:r>
              <a:rPr lang="en-US" sz="3500" dirty="0" err="1">
                <a:solidFill>
                  <a:srgbClr val="FFC000"/>
                </a:solidFill>
              </a:rPr>
              <a:t>được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bắt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đầu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bằng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một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hoặc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dưới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smtClean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tiếp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theo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có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thể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là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số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nối</a:t>
            </a:r>
            <a:endParaRPr lang="en-US" sz="3500" dirty="0">
              <a:solidFill>
                <a:srgbClr val="FFC000"/>
              </a:solidFill>
            </a:endParaRPr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Không</a:t>
            </a:r>
            <a:r>
              <a:rPr lang="en-US" sz="3500" dirty="0" smtClean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trống</a:t>
            </a:r>
            <a:r>
              <a:rPr lang="en-US" sz="3500" dirty="0"/>
              <a:t> </a:t>
            </a:r>
            <a:r>
              <a:rPr lang="en-US" sz="3500" dirty="0" err="1"/>
              <a:t>trong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C </a:t>
            </a:r>
            <a:r>
              <a:rPr lang="en-US" sz="3500" dirty="0" err="1"/>
              <a:t>phân</a:t>
            </a:r>
            <a:r>
              <a:rPr lang="en-US" sz="3500" dirty="0"/>
              <a:t> </a:t>
            </a:r>
            <a:r>
              <a:rPr lang="en-US" sz="3500" dirty="0" err="1"/>
              <a:t>biệt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hoa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thường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với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marL="457200" lvl="0" indent="-457200" algn="just">
              <a:buFontTx/>
              <a:buChar char="-"/>
            </a:pPr>
            <a:endParaRPr lang="en-US" sz="3500" dirty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Khi</a:t>
            </a:r>
            <a:r>
              <a:rPr lang="en-US" sz="3500" dirty="0" smtClean="0"/>
              <a:t> </a:t>
            </a:r>
            <a:r>
              <a:rPr lang="en-US" sz="3500" dirty="0" err="1"/>
              <a:t>viết</a:t>
            </a:r>
            <a:r>
              <a:rPr lang="en-US" sz="3500" dirty="0"/>
              <a:t> </a:t>
            </a:r>
            <a:r>
              <a:rPr lang="en-US" sz="3500" dirty="0" err="1"/>
              <a:t>chương</a:t>
            </a:r>
            <a:r>
              <a:rPr lang="en-US" sz="3500" dirty="0"/>
              <a:t> </a:t>
            </a:r>
            <a:r>
              <a:rPr lang="en-US" sz="3500" dirty="0" err="1"/>
              <a:t>trình</a:t>
            </a:r>
            <a:r>
              <a:rPr lang="en-US" sz="3500" dirty="0"/>
              <a:t> ta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đặt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r>
              <a:rPr lang="en-US" sz="3500" dirty="0" smtClean="0"/>
              <a:t> </a:t>
            </a:r>
            <a:r>
              <a:rPr lang="en-US" sz="3500" dirty="0" err="1"/>
              <a:t>sao</a:t>
            </a:r>
            <a:r>
              <a:rPr lang="en-US" sz="3500" dirty="0"/>
              <a:t> </a:t>
            </a:r>
            <a:r>
              <a:rPr lang="en-US" sz="3500" dirty="0" err="1"/>
              <a:t>cho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nói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ý </a:t>
            </a:r>
            <a:r>
              <a:rPr lang="en-US" sz="3500" dirty="0" err="1"/>
              <a:t>nghĩa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tượng</a:t>
            </a:r>
            <a:r>
              <a:rPr lang="en-US" sz="3500" dirty="0"/>
              <a:t> </a:t>
            </a:r>
            <a:r>
              <a:rPr lang="en-US" sz="3500" dirty="0" err="1"/>
              <a:t>mà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biểu</a:t>
            </a:r>
            <a:r>
              <a:rPr lang="en-US" sz="3500" dirty="0"/>
              <a:t> </a:t>
            </a:r>
            <a:r>
              <a:rPr lang="en-US" sz="3500" dirty="0" err="1" smtClean="0"/>
              <a:t>diễn</a:t>
            </a:r>
            <a:r>
              <a:rPr lang="en-US" sz="3500" dirty="0"/>
              <a:t>.</a:t>
            </a:r>
          </a:p>
          <a:p>
            <a:pPr algn="just"/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1.1.2.4. </a:t>
            </a:r>
            <a:r>
              <a:rPr lang="de-DE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 ghi chú thích trong chương trình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de-DE" sz="3200" dirty="0">
                <a:solidFill>
                  <a:srgbClr val="FFC000"/>
                </a:solidFill>
              </a:rPr>
              <a:t>Khi viết chương trình nên đưa vào các câu chú thích (comment) để làm cho chương trình rõ ràng, dễ hiểu</a:t>
            </a:r>
            <a:r>
              <a:rPr lang="de-DE" sz="3200" dirty="0">
                <a:solidFill>
                  <a:srgbClr val="FFC000"/>
                </a:solidFill>
              </a:rPr>
              <a:t>.</a:t>
            </a:r>
          </a:p>
          <a:p>
            <a:pPr lvl="0" algn="just"/>
            <a:r>
              <a:rPr lang="de-DE" sz="2800" dirty="0"/>
              <a:t>Cách 1: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//Lop 19T4-LTM1</a:t>
            </a: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algn="just"/>
            <a:r>
              <a:rPr lang="de-DE" sz="2800" dirty="0"/>
              <a:t>Cách </a:t>
            </a:r>
            <a:r>
              <a:rPr lang="de-DE" sz="2800" dirty="0" smtClean="0"/>
              <a:t>2: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/*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Lop 19T4-LTM1*/</a:t>
            </a:r>
            <a:endParaRPr lang="en-US" sz="2800" dirty="0">
              <a:latin typeface="Courier New" pitchFamily="49" charset="0"/>
              <a:cs typeface="Courier New" pitchFamily="49" charset="0"/>
            </a:endParaRP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0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1.1.2.5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chấm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Mỗi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câu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trong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chương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trình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phải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được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kết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thúc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bằng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 </a:t>
            </a:r>
            <a:r>
              <a:rPr lang="en-US" sz="3000" dirty="0" err="1">
                <a:solidFill>
                  <a:srgbClr val="FFC000"/>
                </a:solidFill>
              </a:rPr>
              <a:t>tuy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nhiên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một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số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đặc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biệt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thì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không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ở </a:t>
            </a:r>
            <a:r>
              <a:rPr lang="en-US" sz="3000" dirty="0" err="1">
                <a:solidFill>
                  <a:srgbClr val="FFC000"/>
                </a:solidFill>
              </a:rPr>
              <a:t>cuối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câu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1.1.12.6.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algn="just"/>
            <a:endParaRPr lang="en-US" sz="4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87322"/>
            <a:ext cx="5911205" cy="253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57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1.1.2.7.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1. </a:t>
            </a:r>
            <a:r>
              <a:rPr lang="en-US" sz="3200" dirty="0" err="1" smtClean="0">
                <a:solidFill>
                  <a:srgbClr val="FFC000"/>
                </a:solidFill>
              </a:rPr>
              <a:t>Tìm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hiểu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phân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tích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mô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hóa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2. </a:t>
            </a:r>
            <a:r>
              <a:rPr lang="en-US" sz="3200" dirty="0" err="1" smtClean="0">
                <a:solidFill>
                  <a:srgbClr val="FFC000"/>
                </a:solidFill>
              </a:rPr>
              <a:t>Xây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phù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hợp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để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giải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quyết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3. </a:t>
            </a:r>
            <a:r>
              <a:rPr lang="en-US" sz="3200" dirty="0" err="1" smtClean="0">
                <a:solidFill>
                  <a:srgbClr val="FFC000"/>
                </a:solidFill>
              </a:rPr>
              <a:t>Cài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đặt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ngôn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ngữ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lập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4. </a:t>
            </a:r>
            <a:r>
              <a:rPr lang="en-US" sz="3200" dirty="0" err="1" smtClean="0">
                <a:solidFill>
                  <a:srgbClr val="FFC000"/>
                </a:solidFill>
              </a:rPr>
              <a:t>Biên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dịch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sửa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lỗi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5. </a:t>
            </a:r>
            <a:r>
              <a:rPr lang="en-US" sz="3200" dirty="0" err="1" smtClean="0">
                <a:solidFill>
                  <a:srgbClr val="FFC000"/>
                </a:solidFill>
              </a:rPr>
              <a:t>Chạy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thử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nghiệm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hòan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thiện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6. </a:t>
            </a:r>
            <a:r>
              <a:rPr lang="en-US" sz="3200" dirty="0" err="1" smtClean="0">
                <a:solidFill>
                  <a:srgbClr val="FFC000"/>
                </a:solidFill>
              </a:rPr>
              <a:t>Tối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ưu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</a:rPr>
              <a:t>trình</a:t>
            </a:r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1.1.3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CÁCH TẠO FILE MÃ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NGUỒN</a:t>
            </a:r>
            <a:endParaRPr lang="en-US" sz="3200" dirty="0"/>
          </a:p>
          <a:p>
            <a:pPr algn="ctr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88840"/>
            <a:ext cx="3694351" cy="377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 CÁC KIỂU DỮ LIỆU CƠ SỞ</a:t>
            </a:r>
          </a:p>
          <a:p>
            <a:pPr algn="just"/>
            <a:r>
              <a:rPr lang="en-US" sz="41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1.2.1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Các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dữ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liệu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cơ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sở</a:t>
            </a:r>
            <a:endParaRPr lang="en-US" sz="4100" b="1" dirty="0" smtClean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3100" dirty="0">
                <a:solidFill>
                  <a:srgbClr val="FFC000"/>
                </a:solidFill>
              </a:rPr>
              <a:t>1.2.1.1. </a:t>
            </a:r>
            <a:r>
              <a:rPr lang="en-US" sz="3100" dirty="0" err="1">
                <a:solidFill>
                  <a:srgbClr val="FFC000"/>
                </a:solidFill>
              </a:rPr>
              <a:t>Kiểu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ký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tự</a:t>
            </a:r>
            <a:r>
              <a:rPr lang="en-US" sz="3100" dirty="0">
                <a:solidFill>
                  <a:srgbClr val="FFC000"/>
                </a:solidFill>
              </a:rPr>
              <a:t>  (character</a:t>
            </a:r>
            <a:r>
              <a:rPr lang="en-US" sz="3100" dirty="0" smtClean="0">
                <a:solidFill>
                  <a:srgbClr val="FFC000"/>
                </a:solidFill>
              </a:rPr>
              <a:t>)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C000"/>
                </a:solidFill>
              </a:rPr>
              <a:t>ký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hiệu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ASCII (</a:t>
            </a:r>
            <a:r>
              <a:rPr lang="en-US" sz="3200" dirty="0" err="1"/>
              <a:t>xem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lục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dài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1 byte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tương</a:t>
            </a:r>
            <a:r>
              <a:rPr lang="en-US" sz="3200" dirty="0"/>
              <a:t> </a:t>
            </a:r>
            <a:r>
              <a:rPr lang="en-US" sz="3200" dirty="0" err="1"/>
              <a:t>ứng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ASCII. 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nháy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, </a:t>
            </a:r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 ‘a’, ‘A’,’1’,’2’,..và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%c</a:t>
            </a:r>
            <a:r>
              <a:rPr lang="en-US" sz="3200" dirty="0"/>
              <a:t>.</a:t>
            </a:r>
          </a:p>
          <a:p>
            <a:pPr algn="just"/>
            <a:r>
              <a:rPr lang="en-US" sz="3200" dirty="0" err="1"/>
              <a:t>Ngoài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, </a:t>
            </a:r>
            <a:r>
              <a:rPr lang="en-US" sz="3200" dirty="0" err="1"/>
              <a:t>cũng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kiểu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biểu</a:t>
            </a:r>
            <a:r>
              <a:rPr lang="en-US" sz="3200" dirty="0"/>
              <a:t> </a:t>
            </a:r>
            <a:r>
              <a:rPr lang="en-US" sz="3200" dirty="0" err="1"/>
              <a:t>diễn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endParaRPr lang="en-US" sz="3200" dirty="0"/>
          </a:p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20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nguyên</a:t>
            </a:r>
            <a:r>
              <a:rPr lang="en-US" sz="2900" dirty="0">
                <a:solidFill>
                  <a:srgbClr val="FFC000"/>
                </a:solidFill>
              </a:rPr>
              <a:t> (integer 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83362"/>
              </p:ext>
            </p:extLst>
          </p:nvPr>
        </p:nvGraphicFramePr>
        <p:xfrm>
          <a:off x="395534" y="692696"/>
          <a:ext cx="8064897" cy="13328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53991"/>
                <a:gridCol w="759779"/>
                <a:gridCol w="2463312"/>
                <a:gridCol w="2173510"/>
                <a:gridCol w="1014305"/>
              </a:tblGrid>
              <a:tr h="5428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-128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54679"/>
              </p:ext>
            </p:extLst>
          </p:nvPr>
        </p:nvGraphicFramePr>
        <p:xfrm>
          <a:off x="381000" y="2616676"/>
          <a:ext cx="8079432" cy="41242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3649"/>
                <a:gridCol w="620302"/>
                <a:gridCol w="2713820"/>
                <a:gridCol w="2326133"/>
                <a:gridCol w="1085528"/>
              </a:tblGrid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short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-32.768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32.767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%hi, 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hd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short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65.535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sz="2400" b="1" kern="1200" dirty="0">
                          <a:solidFill>
                            <a:schemeClr val="lt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%i, %d</a:t>
                      </a: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4.294.967.296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%li, %ld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4.294.967.245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%lu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-9.223.372.036.854.775.808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9223372036854775807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18446744073709551616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llu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6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thực</a:t>
            </a:r>
            <a:r>
              <a:rPr lang="en-US" sz="2900" dirty="0" smtClean="0">
                <a:solidFill>
                  <a:srgbClr val="FFC000"/>
                </a:solidFill>
              </a:rPr>
              <a:t> (real </a:t>
            </a:r>
            <a:r>
              <a:rPr lang="en-US" sz="2900" dirty="0">
                <a:solidFill>
                  <a:srgbClr val="FFC000"/>
                </a:solidFill>
              </a:rPr>
              <a:t>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58666"/>
              </p:ext>
            </p:extLst>
          </p:nvPr>
        </p:nvGraphicFramePr>
        <p:xfrm>
          <a:off x="368924" y="2060848"/>
          <a:ext cx="8307531" cy="3760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6958"/>
                <a:gridCol w="869052"/>
                <a:gridCol w="2095493"/>
                <a:gridCol w="1842396"/>
                <a:gridCol w="2093632"/>
              </a:tblGrid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float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%f, %e, %g</a:t>
                      </a:r>
                      <a:endParaRPr lang="en-US" sz="3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-1.7x10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%lg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long 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2400" baseline="30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</a:t>
                      </a: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Lg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81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1.2.2. 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 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VỀ HẰNG VÀ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>
                <a:solidFill>
                  <a:srgbClr val="FFC000"/>
                </a:solidFill>
              </a:rPr>
              <a:t>1.2.2.1. </a:t>
            </a:r>
            <a:r>
              <a:rPr lang="en-US" sz="2900" dirty="0" err="1">
                <a:solidFill>
                  <a:srgbClr val="FFC000"/>
                </a:solidFill>
              </a:rPr>
              <a:t>Hằng</a:t>
            </a:r>
            <a:r>
              <a:rPr lang="en-US" sz="2900" dirty="0">
                <a:solidFill>
                  <a:srgbClr val="FFC000"/>
                </a:solidFill>
              </a:rPr>
              <a:t> (</a:t>
            </a:r>
            <a:r>
              <a:rPr lang="en-US" sz="2900" dirty="0" smtClean="0">
                <a:solidFill>
                  <a:srgbClr val="FFC000"/>
                </a:solidFill>
              </a:rPr>
              <a:t>Constant)</a:t>
            </a:r>
          </a:p>
          <a:p>
            <a:pPr algn="just"/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nguyên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trị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 smtClean="0"/>
              <a:t>thay</a:t>
            </a:r>
            <a:r>
              <a:rPr lang="en-US" sz="3200" dirty="0" smtClean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vi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. </a:t>
            </a:r>
          </a:p>
          <a:p>
            <a:pPr algn="just"/>
            <a:endParaRPr lang="en-US" sz="2900" dirty="0" smtClean="0"/>
          </a:p>
          <a:p>
            <a:pPr algn="just"/>
            <a:r>
              <a:rPr lang="en-US" sz="2900" dirty="0" err="1" smtClean="0"/>
              <a:t>Khai</a:t>
            </a:r>
            <a:r>
              <a:rPr lang="en-US" sz="2900" dirty="0" smtClean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 smtClean="0"/>
              <a:t>:</a:t>
            </a:r>
          </a:p>
          <a:p>
            <a:pPr algn="just"/>
            <a:endParaRPr lang="en-US" sz="2400" b="1" i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</a:p>
          <a:p>
            <a:pPr algn="just"/>
            <a:r>
              <a:rPr lang="en-US" sz="2900" dirty="0"/>
              <a:t>(</a:t>
            </a:r>
            <a:r>
              <a:rPr lang="en-US" sz="2900" dirty="0" err="1"/>
              <a:t>Không</a:t>
            </a:r>
            <a:r>
              <a:rPr lang="en-US" sz="2900" dirty="0"/>
              <a:t> </a:t>
            </a:r>
            <a:r>
              <a:rPr lang="en-US" sz="2900" dirty="0" err="1"/>
              <a:t>có</a:t>
            </a:r>
            <a:r>
              <a:rPr lang="en-US" sz="2900" dirty="0"/>
              <a:t> “;” ở </a:t>
            </a:r>
            <a:r>
              <a:rPr lang="en-US" sz="2900" dirty="0" err="1"/>
              <a:t>cuối</a:t>
            </a:r>
            <a:r>
              <a:rPr lang="en-US" sz="2900" dirty="0"/>
              <a:t> </a:t>
            </a:r>
            <a:r>
              <a:rPr lang="en-US" sz="2900" dirty="0" err="1"/>
              <a:t>câu</a:t>
            </a:r>
            <a:r>
              <a:rPr lang="en-US" sz="2900" dirty="0"/>
              <a:t> </a:t>
            </a:r>
            <a:r>
              <a:rPr lang="en-US" sz="2900" dirty="0" err="1"/>
              <a:t>lệnh</a:t>
            </a:r>
            <a:r>
              <a:rPr lang="en-US" sz="2900" dirty="0"/>
              <a:t>)</a:t>
            </a:r>
          </a:p>
          <a:p>
            <a:pPr algn="just"/>
            <a:endParaRPr lang="en-US" b="1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 err="1"/>
              <a:t>Ví</a:t>
            </a:r>
            <a:r>
              <a:rPr lang="en-US" sz="2900" dirty="0"/>
              <a:t> </a:t>
            </a:r>
            <a:r>
              <a:rPr lang="en-US" sz="2900" dirty="0" err="1"/>
              <a:t>dụ</a:t>
            </a:r>
            <a:r>
              <a:rPr lang="en-US" sz="2900" dirty="0"/>
              <a:t>: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/>
              <a:t>PI </a:t>
            </a:r>
            <a:r>
              <a:rPr lang="en-US" sz="2900" dirty="0" err="1"/>
              <a:t>có</a:t>
            </a:r>
            <a:r>
              <a:rPr lang="en-US" sz="2900" dirty="0"/>
              <a:t> </a:t>
            </a:r>
            <a:r>
              <a:rPr lang="en-US" sz="2900" dirty="0" err="1"/>
              <a:t>giá</a:t>
            </a:r>
            <a:r>
              <a:rPr lang="en-US" sz="2900" dirty="0"/>
              <a:t> </a:t>
            </a:r>
            <a:r>
              <a:rPr lang="en-US" sz="2900" dirty="0" err="1"/>
              <a:t>trị</a:t>
            </a:r>
            <a:r>
              <a:rPr lang="en-US" sz="2900" dirty="0"/>
              <a:t> </a:t>
            </a:r>
            <a:r>
              <a:rPr lang="en-US" sz="2900" dirty="0" err="1"/>
              <a:t>là</a:t>
            </a:r>
            <a:r>
              <a:rPr lang="en-US" sz="2900" dirty="0"/>
              <a:t> </a:t>
            </a:r>
            <a:r>
              <a:rPr lang="en-US" sz="2900" dirty="0" smtClean="0"/>
              <a:t>3.14159</a:t>
            </a:r>
          </a:p>
          <a:p>
            <a:pPr algn="just"/>
            <a:endParaRPr lang="en-US" sz="2900" dirty="0"/>
          </a:p>
          <a:p>
            <a:pPr algn="just"/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</a:t>
            </a:r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define PI 3.14159 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endParaRPr lang="en-US" sz="2000" b="1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7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700" dirty="0" smtClean="0">
                <a:solidFill>
                  <a:srgbClr val="FFC000"/>
                </a:solidFill>
              </a:rPr>
              <a:t>2.2.2.2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en-US" sz="2700" dirty="0" err="1">
                <a:solidFill>
                  <a:srgbClr val="FFC000"/>
                </a:solidFill>
              </a:rPr>
              <a:t>Biến</a:t>
            </a:r>
            <a:r>
              <a:rPr lang="en-US" sz="2700" dirty="0">
                <a:solidFill>
                  <a:srgbClr val="FFC000"/>
                </a:solidFill>
              </a:rPr>
              <a:t> (Variable)</a:t>
            </a:r>
          </a:p>
          <a:p>
            <a:pPr algn="just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 smtClean="0"/>
              <a:t>:</a:t>
            </a: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n;</a:t>
            </a:r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Danh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sách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x,y</a:t>
            </a:r>
            <a:r>
              <a:rPr lang="fr-FR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</a:t>
            </a:r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80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15" y="1456668"/>
            <a:ext cx="8638728" cy="466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1.3. </a:t>
            </a:r>
            <a:r>
              <a:rPr lang="fr-FR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BIỂU THỨC – TÓAN TỬ – CÂU LỆNH</a:t>
            </a:r>
            <a:endParaRPr lang="en-US" sz="3500" b="1" dirty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1.3.1.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BIỂU THỨC VÀ TÓAN TỬ </a:t>
            </a:r>
          </a:p>
          <a:p>
            <a:pPr algn="just"/>
            <a:r>
              <a:rPr lang="en-US" sz="2700" dirty="0">
                <a:solidFill>
                  <a:srgbClr val="FFC000"/>
                </a:solidFill>
              </a:rPr>
              <a:t>1.3.1.1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fr-FR" sz="2700" dirty="0" err="1">
                <a:solidFill>
                  <a:srgbClr val="FFC000"/>
                </a:solidFill>
              </a:rPr>
              <a:t>Khái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niệm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về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biểu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 smtClean="0">
                <a:solidFill>
                  <a:srgbClr val="FFC000"/>
                </a:solidFill>
              </a:rPr>
              <a:t>thức</a:t>
            </a:r>
            <a:endParaRPr lang="fr-FR" sz="2700" dirty="0" smtClean="0">
              <a:solidFill>
                <a:srgbClr val="FFC000"/>
              </a:solidFill>
            </a:endParaRPr>
          </a:p>
          <a:p>
            <a:pPr algn="just"/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là </a:t>
            </a:r>
            <a:r>
              <a:rPr lang="fr-FR" dirty="0" err="1"/>
              <a:t>một</a:t>
            </a:r>
            <a:r>
              <a:rPr lang="fr-FR" dirty="0"/>
              <a:t> </a:t>
            </a:r>
            <a:r>
              <a:rPr lang="fr-FR" dirty="0" err="1"/>
              <a:t>công</a:t>
            </a:r>
            <a:r>
              <a:rPr lang="fr-FR" dirty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tính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 </a:t>
            </a:r>
            <a:r>
              <a:rPr lang="fr-FR" dirty="0" err="1"/>
              <a:t>bao</a:t>
            </a:r>
            <a:r>
              <a:rPr lang="fr-FR" dirty="0"/>
              <a:t> </a:t>
            </a:r>
            <a:r>
              <a:rPr lang="fr-FR" dirty="0" err="1"/>
              <a:t>gồm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, </a:t>
            </a:r>
            <a:r>
              <a:rPr lang="fr-FR" dirty="0" err="1"/>
              <a:t>hằng</a:t>
            </a:r>
            <a:r>
              <a:rPr lang="fr-FR" dirty="0"/>
              <a:t>, </a:t>
            </a:r>
            <a:r>
              <a:rPr lang="fr-FR" dirty="0" err="1"/>
              <a:t>biến</a:t>
            </a:r>
            <a:r>
              <a:rPr lang="fr-FR" dirty="0"/>
              <a:t>, </a:t>
            </a:r>
            <a:r>
              <a:rPr lang="fr-FR" dirty="0" err="1"/>
              <a:t>hàm</a:t>
            </a:r>
            <a:r>
              <a:rPr lang="fr-FR" dirty="0"/>
              <a:t>,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dấu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. </a:t>
            </a:r>
            <a:endParaRPr lang="en-US" dirty="0"/>
          </a:p>
          <a:p>
            <a:pPr algn="just"/>
            <a:r>
              <a:rPr lang="en-US" dirty="0"/>
              <a:t>T</a:t>
            </a:r>
            <a:r>
              <a:rPr lang="fr-FR" dirty="0" err="1" smtClean="0"/>
              <a:t>hứ</a:t>
            </a:r>
            <a:r>
              <a:rPr lang="fr-FR" dirty="0" smtClean="0"/>
              <a:t> </a:t>
            </a:r>
            <a:r>
              <a:rPr lang="fr-FR" dirty="0" err="1"/>
              <a:t>tự</a:t>
            </a:r>
            <a:r>
              <a:rPr lang="fr-FR" dirty="0"/>
              <a:t> </a:t>
            </a:r>
            <a:r>
              <a:rPr lang="fr-FR" dirty="0" err="1"/>
              <a:t>ưu</a:t>
            </a:r>
            <a:r>
              <a:rPr lang="fr-FR" dirty="0"/>
              <a:t> </a:t>
            </a:r>
            <a:r>
              <a:rPr lang="fr-FR" dirty="0" err="1"/>
              <a:t>tiên</a:t>
            </a:r>
            <a:r>
              <a:rPr lang="fr-FR" dirty="0" smtClean="0"/>
              <a:t>:</a:t>
            </a:r>
            <a:endParaRPr lang="en-US" dirty="0"/>
          </a:p>
          <a:p>
            <a:pPr algn="just"/>
            <a:r>
              <a:rPr lang="en-US" dirty="0" smtClean="0"/>
              <a:t>1. </a:t>
            </a:r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trong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,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gọi</a:t>
            </a:r>
            <a:r>
              <a:rPr lang="fr-FR" dirty="0"/>
              <a:t> </a:t>
            </a:r>
            <a:r>
              <a:rPr lang="fr-FR" dirty="0" err="1"/>
              <a:t>hàm</a:t>
            </a:r>
            <a:r>
              <a:rPr lang="fr-FR" dirty="0"/>
              <a:t>, </a:t>
            </a:r>
            <a:endParaRPr lang="en-US" b="1" i="1" u="dbl" dirty="0"/>
          </a:p>
          <a:p>
            <a:pPr lvl="0" algn="just"/>
            <a:r>
              <a:rPr lang="en-US" dirty="0" smtClean="0"/>
              <a:t>2. !</a:t>
            </a:r>
            <a:endParaRPr lang="en-US" b="1" i="1" u="dbl" dirty="0"/>
          </a:p>
          <a:p>
            <a:pPr lvl="0" algn="just"/>
            <a:r>
              <a:rPr lang="en-US" dirty="0" smtClean="0"/>
              <a:t>3. / </a:t>
            </a:r>
            <a:r>
              <a:rPr lang="en-US" dirty="0"/>
              <a:t>, *,  \,  %,  &amp;&amp;</a:t>
            </a:r>
            <a:endParaRPr lang="en-US" b="1" i="1" u="dbl" dirty="0"/>
          </a:p>
          <a:p>
            <a:pPr lvl="0" algn="just"/>
            <a:r>
              <a:rPr lang="en-US" dirty="0" smtClean="0"/>
              <a:t>4. + </a:t>
            </a:r>
            <a:r>
              <a:rPr lang="en-US" dirty="0"/>
              <a:t>, -,  ||</a:t>
            </a:r>
            <a:endParaRPr lang="en-US" b="1" i="1" u="dbl" dirty="0"/>
          </a:p>
          <a:p>
            <a:pPr lvl="0" algn="just"/>
            <a:r>
              <a:rPr lang="en-US" dirty="0" smtClean="0"/>
              <a:t>5. &lt;,  </a:t>
            </a:r>
            <a:r>
              <a:rPr lang="en-US" dirty="0"/>
              <a:t>&gt;,  ==,  &lt;= , &gt;=,  </a:t>
            </a:r>
            <a:r>
              <a:rPr lang="en-US" dirty="0" smtClean="0"/>
              <a:t>!=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8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dirty="0">
                <a:latin typeface="Arial" pitchFamily="34" charset="0"/>
                <a:cs typeface="Arial" pitchFamily="34" charset="0"/>
              </a:rPr>
              <a:t> a=3, b=5, c= 2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 : a + b * c 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13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(b * b – 4 * a * c) / (2 * a)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c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1/6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 (a % 2) != 0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80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4319364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000" dirty="0"/>
              <a:t>1.3.1.2. </a:t>
            </a:r>
            <a:r>
              <a:rPr lang="en-US" sz="2000" dirty="0" err="1"/>
              <a:t>Tóan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</a:p>
          <a:p>
            <a:pPr algn="just"/>
            <a:r>
              <a:rPr lang="fr-FR" sz="2000" dirty="0" err="1" smtClean="0">
                <a:solidFill>
                  <a:srgbClr val="FFC000"/>
                </a:solidFill>
              </a:rPr>
              <a:t>Toán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tử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số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học</a:t>
            </a:r>
            <a:r>
              <a:rPr lang="en-US" sz="2000" dirty="0" smtClean="0">
                <a:solidFill>
                  <a:srgbClr val="FFC000"/>
                </a:solidFill>
              </a:rPr>
              <a:t>: </a:t>
            </a:r>
          </a:p>
          <a:p>
            <a:pPr algn="just"/>
            <a:r>
              <a:rPr lang="en-US" sz="2000" dirty="0" smtClean="0"/>
              <a:t>+, -, *, /, % (chia </a:t>
            </a:r>
            <a:r>
              <a:rPr lang="en-US" sz="2000" dirty="0" err="1" smtClean="0"/>
              <a:t>lấy</a:t>
            </a:r>
            <a:r>
              <a:rPr lang="en-US" sz="2000" dirty="0" smtClean="0"/>
              <a:t> </a:t>
            </a:r>
            <a:r>
              <a:rPr lang="en-US" sz="2000" dirty="0" err="1" smtClean="0"/>
              <a:t>dư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b="1" dirty="0" err="1" smtClean="0"/>
              <a:t>Ví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dụ</a:t>
            </a:r>
            <a:r>
              <a:rPr lang="en-US" sz="2000" b="1" dirty="0" smtClean="0"/>
              <a:t>: </a:t>
            </a:r>
            <a:endParaRPr lang="en-US" sz="2000" b="1" dirty="0"/>
          </a:p>
          <a:p>
            <a:pPr algn="just"/>
            <a:r>
              <a:rPr lang="en-US" sz="2000" b="1" dirty="0" err="1"/>
              <a:t>int</a:t>
            </a:r>
            <a:r>
              <a:rPr lang="en-US" sz="2000" b="1" dirty="0"/>
              <a:t> a = 5, b = 2; </a:t>
            </a:r>
          </a:p>
          <a:p>
            <a:pPr algn="just"/>
            <a:r>
              <a:rPr lang="en-US" sz="2000" b="1" dirty="0"/>
              <a:t>float x = 11;</a:t>
            </a:r>
          </a:p>
          <a:p>
            <a:pPr algn="just"/>
            <a:r>
              <a:rPr lang="en-US" sz="2000" b="1" dirty="0"/>
              <a:t>char  c = ‘m’;</a:t>
            </a:r>
            <a:endParaRPr lang="en-US" sz="2000" b="1" dirty="0"/>
          </a:p>
          <a:p>
            <a:pPr algn="just" fontAlgn="ctr"/>
            <a:endParaRPr lang="en-US" sz="2000" dirty="0" smtClean="0"/>
          </a:p>
          <a:p>
            <a:pPr algn="just" fontAlgn="ctr"/>
            <a:r>
              <a:rPr lang="en-US" sz="2000" b="1" dirty="0" err="1" smtClean="0">
                <a:solidFill>
                  <a:srgbClr val="FFC000"/>
                </a:solidFill>
              </a:rPr>
              <a:t>a+b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7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(c+1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’n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/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a-b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3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 - 2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‘k’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endParaRPr lang="en-US" sz="2000" b="1" dirty="0" smtClean="0"/>
          </a:p>
          <a:p>
            <a:pPr algn="just"/>
            <a:endParaRPr lang="en-US" sz="2000" dirty="0">
              <a:solidFill>
                <a:srgbClr val="FFC000"/>
              </a:solidFill>
            </a:endParaRPr>
          </a:p>
          <a:p>
            <a:pPr algn="just"/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9952" y="126876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a*b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10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char (c*2)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‘</a:t>
            </a:r>
            <a:r>
              <a:rPr lang="en-US" sz="2000" b="1" dirty="0">
                <a:solidFill>
                  <a:srgbClr val="FFC000"/>
                </a:solidFill>
                <a:sym typeface="Symbol"/>
              </a:rPr>
              <a:t>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dirty="0"/>
              <a:t> 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 / b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giá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trị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2</a:t>
            </a:r>
            <a:endParaRPr lang="en-US" sz="20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x/b</a:t>
            </a:r>
            <a:r>
              <a:rPr lang="en-US" sz="2000" b="1" dirty="0"/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5.5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int</a:t>
            </a:r>
            <a:r>
              <a:rPr lang="en-US" sz="2000" b="1" dirty="0">
                <a:solidFill>
                  <a:srgbClr val="FFC000"/>
                </a:solidFill>
              </a:rPr>
              <a:t> (c/2)</a:t>
            </a:r>
          </a:p>
          <a:p>
            <a:pPr algn="just" fontAlgn="ctr"/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54</a:t>
            </a:r>
          </a:p>
          <a:p>
            <a:pPr algn="just" fontAlgn="ctr"/>
            <a:endParaRPr lang="en-US" sz="2000" dirty="0"/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a%b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c%b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x%b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>
                <a:sym typeface="Symbol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lỗi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4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</a:t>
            </a:r>
            <a:r>
              <a:rPr lang="fr-FR" dirty="0" err="1" smtClean="0">
                <a:solidFill>
                  <a:srgbClr val="FFC000"/>
                </a:solidFill>
              </a:rPr>
              <a:t>oán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tử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quan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hệ</a:t>
            </a:r>
            <a:r>
              <a:rPr lang="en-US" dirty="0" smtClean="0">
                <a:solidFill>
                  <a:srgbClr val="FFC000"/>
                </a:solidFill>
              </a:rPr>
              <a:t> (so </a:t>
            </a:r>
            <a:r>
              <a:rPr lang="en-US" dirty="0" err="1" smtClean="0">
                <a:solidFill>
                  <a:srgbClr val="FFC000"/>
                </a:solidFill>
              </a:rPr>
              <a:t>sánh</a:t>
            </a:r>
            <a:r>
              <a:rPr lang="en-US" dirty="0" smtClean="0">
                <a:solidFill>
                  <a:srgbClr val="FFC000"/>
                </a:solidFill>
              </a:rPr>
              <a:t>): </a:t>
            </a:r>
          </a:p>
          <a:p>
            <a:pPr algn="just"/>
            <a:r>
              <a:rPr lang="en-US" dirty="0" smtClean="0"/>
              <a:t>==, &lt;, &lt;=, &gt;,&gt;=, != (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)</a:t>
            </a:r>
          </a:p>
          <a:p>
            <a:pPr algn="just"/>
            <a:r>
              <a:rPr lang="en-US" dirty="0" err="1"/>
              <a:t>K</a:t>
            </a:r>
            <a:r>
              <a:rPr lang="en-US" dirty="0" err="1" smtClean="0"/>
              <a:t>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logic true  (=1) </a:t>
            </a:r>
            <a:r>
              <a:rPr lang="en-US" dirty="0" err="1"/>
              <a:t>hoặc</a:t>
            </a:r>
            <a:r>
              <a:rPr lang="en-US" dirty="0"/>
              <a:t> false (=0)</a:t>
            </a:r>
          </a:p>
          <a:p>
            <a:pPr algn="just"/>
            <a:endParaRPr lang="en-US" b="1" dirty="0" smtClean="0"/>
          </a:p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r>
              <a:rPr lang="en-US" b="1" dirty="0" smtClean="0"/>
              <a:t>: </a:t>
            </a:r>
            <a:endParaRPr lang="en-US" b="1" dirty="0"/>
          </a:p>
          <a:p>
            <a:pPr algn="just"/>
            <a:r>
              <a:rPr lang="en-US" b="1" dirty="0" err="1"/>
              <a:t>int</a:t>
            </a:r>
            <a:r>
              <a:rPr lang="en-US" b="1" dirty="0"/>
              <a:t> a = 5, b = 2; </a:t>
            </a:r>
          </a:p>
          <a:p>
            <a:pPr algn="just" fontAlgn="ctr"/>
            <a:endParaRPr lang="en-US" dirty="0" smtClean="0"/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a==b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>
              <a:solidFill>
                <a:srgbClr val="FFC000"/>
              </a:solidFill>
            </a:endParaRPr>
          </a:p>
          <a:p>
            <a:pPr algn="just"/>
            <a:endParaRPr lang="en-US" dirty="0"/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a!=b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1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logic: </a:t>
            </a:r>
            <a:r>
              <a:rPr lang="en-US" sz="2400" dirty="0" smtClean="0"/>
              <a:t>! (NOT), &amp;&amp; (AND), || (OR)</a:t>
            </a:r>
          </a:p>
          <a:p>
            <a:pPr algn="just"/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tóan</a:t>
            </a:r>
            <a:r>
              <a:rPr lang="en-US" sz="2400" dirty="0"/>
              <a:t> logic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logic true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smtClean="0"/>
              <a:t>false.)</a:t>
            </a:r>
            <a:endParaRPr lang="en-US" sz="2400" dirty="0"/>
          </a:p>
          <a:p>
            <a:pPr algn="just"/>
            <a:endParaRPr lang="en-US" sz="2400" b="1" dirty="0" smtClean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smtClean="0"/>
              <a:t>a </a:t>
            </a:r>
            <a:r>
              <a:rPr lang="en-US" sz="2400" b="1" dirty="0"/>
              <a:t>= </a:t>
            </a:r>
            <a:r>
              <a:rPr lang="en-US" sz="2400" b="1" dirty="0" smtClean="0"/>
              <a:t>true, </a:t>
            </a:r>
            <a:r>
              <a:rPr lang="en-US" sz="2400" b="1" dirty="0"/>
              <a:t>b = </a:t>
            </a:r>
            <a:r>
              <a:rPr lang="en-US" sz="2400" b="1" dirty="0" smtClean="0"/>
              <a:t>false; </a:t>
            </a:r>
            <a:endParaRPr lang="en-US" sz="2400" b="1" dirty="0"/>
          </a:p>
          <a:p>
            <a:pPr algn="just" fontAlgn="ctr"/>
            <a:endParaRPr lang="en-US" sz="2400" dirty="0"/>
          </a:p>
          <a:p>
            <a:pPr algn="just" fontAlgn="ctr"/>
            <a:r>
              <a:rPr lang="en-US" sz="2400" b="1" dirty="0">
                <a:solidFill>
                  <a:srgbClr val="FFC000"/>
                </a:solidFill>
              </a:rPr>
              <a:t>a</a:t>
            </a:r>
            <a:r>
              <a:rPr lang="en-US" sz="2400" b="1" dirty="0" smtClean="0">
                <a:solidFill>
                  <a:srgbClr val="FFC000"/>
                </a:solidFill>
              </a:rPr>
              <a:t>&amp;&amp;b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a||b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!b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593496"/>
              </p:ext>
            </p:extLst>
          </p:nvPr>
        </p:nvGraphicFramePr>
        <p:xfrm>
          <a:off x="4382286" y="1844824"/>
          <a:ext cx="3965529" cy="13681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843"/>
                <a:gridCol w="1321843"/>
                <a:gridCol w="1321843"/>
              </a:tblGrid>
              <a:tr h="358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&amp;&amp;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93513"/>
              </p:ext>
            </p:extLst>
          </p:nvPr>
        </p:nvGraphicFramePr>
        <p:xfrm>
          <a:off x="4374258" y="3861048"/>
          <a:ext cx="4014165" cy="15121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8055"/>
                <a:gridCol w="1338055"/>
                <a:gridCol w="1338055"/>
              </a:tblGrid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||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414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tăng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giảm</a:t>
            </a:r>
            <a:r>
              <a:rPr lang="en-US" sz="2400" dirty="0" smtClean="0">
                <a:solidFill>
                  <a:srgbClr val="FFC000"/>
                </a:solidFill>
              </a:rPr>
              <a:t>: </a:t>
            </a:r>
            <a:r>
              <a:rPr lang="en-US" sz="2400" dirty="0" smtClean="0"/>
              <a:t>++, --</a:t>
            </a:r>
          </a:p>
          <a:p>
            <a:pPr algn="just"/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tóan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smtClean="0"/>
              <a:t>(++) hay </a:t>
            </a:r>
            <a:r>
              <a:rPr lang="en-US" sz="2400" dirty="0" err="1" smtClean="0"/>
              <a:t>giảm</a:t>
            </a:r>
            <a:r>
              <a:rPr lang="en-US" sz="2400" dirty="0" smtClean="0"/>
              <a:t> (--)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hay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1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err="1"/>
              <a:t>i</a:t>
            </a:r>
            <a:r>
              <a:rPr lang="en-US" sz="2400" b="1" dirty="0" err="1" smtClean="0"/>
              <a:t>nt</a:t>
            </a:r>
            <a:r>
              <a:rPr lang="en-US" sz="2400" b="1" dirty="0" smtClean="0"/>
              <a:t> a </a:t>
            </a:r>
            <a:r>
              <a:rPr lang="en-US" sz="2400" b="1" dirty="0"/>
              <a:t>= </a:t>
            </a:r>
            <a:r>
              <a:rPr lang="en-US" sz="2400" b="1" dirty="0" smtClean="0"/>
              <a:t>5, b=9, c=7;</a:t>
            </a:r>
            <a:endParaRPr lang="en-US" sz="2400" b="1" dirty="0"/>
          </a:p>
          <a:p>
            <a:pPr algn="just" fontAlgn="ctr"/>
            <a:r>
              <a:rPr lang="en-US" sz="2400" b="1" dirty="0"/>
              <a:t>a++ </a:t>
            </a:r>
            <a:r>
              <a:rPr lang="en-US" sz="2400" b="1" dirty="0" smtClean="0"/>
              <a:t>; //a=6</a:t>
            </a:r>
          </a:p>
          <a:p>
            <a:pPr algn="just" fontAlgn="ctr"/>
            <a:r>
              <a:rPr lang="en-US" sz="2400" b="1" dirty="0" smtClean="0"/>
              <a:t>b--; // b=8</a:t>
            </a:r>
            <a:endParaRPr lang="en-US" sz="2400" b="1" dirty="0"/>
          </a:p>
          <a:p>
            <a:pPr algn="just" fontAlgn="ctr"/>
            <a:r>
              <a:rPr lang="en-US" sz="2400" b="1" dirty="0" err="1" smtClean="0">
                <a:solidFill>
                  <a:srgbClr val="FFC000"/>
                </a:solidFill>
              </a:rPr>
              <a:t>cout</a:t>
            </a:r>
            <a:r>
              <a:rPr lang="en-US" sz="2400" b="1" dirty="0" smtClean="0">
                <a:solidFill>
                  <a:srgbClr val="FFC000"/>
                </a:solidFill>
              </a:rPr>
              <a:t>&lt;&lt;a++ ;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x</a:t>
            </a:r>
            <a:r>
              <a:rPr lang="en-US" sz="2400" b="1" dirty="0" err="1" smtClean="0"/>
              <a:t>uất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5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tăng</a:t>
            </a:r>
            <a:r>
              <a:rPr lang="en-US" sz="2400" b="1" dirty="0" smtClean="0"/>
              <a:t> a </a:t>
            </a:r>
            <a:r>
              <a:rPr lang="en-US" sz="2400" b="1" dirty="0" err="1" smtClean="0"/>
              <a:t>lên</a:t>
            </a:r>
            <a:r>
              <a:rPr lang="en-US" sz="2400" b="1" dirty="0" smtClean="0"/>
              <a:t> 6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c</a:t>
            </a:r>
            <a:r>
              <a:rPr lang="en-US" sz="2400" b="1" dirty="0" err="1" smtClean="0">
                <a:solidFill>
                  <a:srgbClr val="FFC000"/>
                </a:solidFill>
              </a:rPr>
              <a:t>out</a:t>
            </a:r>
            <a:r>
              <a:rPr lang="en-US" sz="2400" b="1" dirty="0" smtClean="0">
                <a:solidFill>
                  <a:srgbClr val="FFC000"/>
                </a:solidFill>
              </a:rPr>
              <a:t>&lt;&lt;++b;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 smtClean="0"/>
              <a:t>tăng</a:t>
            </a:r>
            <a:r>
              <a:rPr lang="en-US" sz="2400" b="1" dirty="0" smtClean="0"/>
              <a:t> b </a:t>
            </a:r>
            <a:r>
              <a:rPr lang="en-US" sz="2400" b="1" dirty="0" err="1"/>
              <a:t>lên</a:t>
            </a:r>
            <a:r>
              <a:rPr lang="en-US" sz="2400" b="1" dirty="0"/>
              <a:t> </a:t>
            </a:r>
            <a:r>
              <a:rPr lang="en-US" sz="2400" b="1" dirty="0" smtClean="0"/>
              <a:t>10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b (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10)</a:t>
            </a: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cout</a:t>
            </a:r>
            <a:r>
              <a:rPr lang="en-US" sz="2400" b="1" dirty="0" smtClean="0">
                <a:solidFill>
                  <a:srgbClr val="FFC000"/>
                </a:solidFill>
              </a:rPr>
              <a:t>&lt;&lt;</a:t>
            </a:r>
            <a:r>
              <a:rPr lang="en-US" sz="2400" b="1" dirty="0" err="1" smtClean="0">
                <a:solidFill>
                  <a:srgbClr val="FFC000"/>
                </a:solidFill>
              </a:rPr>
              <a:t>c++</a:t>
            </a:r>
            <a:r>
              <a:rPr lang="en-US" sz="2400" b="1" dirty="0" smtClean="0">
                <a:solidFill>
                  <a:srgbClr val="FFC000"/>
                </a:solidFill>
              </a:rPr>
              <a:t>&lt;&lt;--c;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i</a:t>
            </a:r>
            <a:r>
              <a:rPr lang="en-US" sz="2400" b="1" dirty="0" smtClean="0"/>
              <a:t>n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77</a:t>
            </a:r>
            <a:endParaRPr lang="en-US" sz="4000" dirty="0">
              <a:solidFill>
                <a:srgbClr val="FFC000"/>
              </a:solidFill>
            </a:endParaRPr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Lệnh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đơn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 </a:t>
            </a:r>
            <a:r>
              <a:rPr lang="en-US" sz="2400" dirty="0" err="1"/>
              <a:t>khai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hay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1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thúc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phẩy</a:t>
            </a:r>
            <a:r>
              <a:rPr lang="en-US" sz="2400" dirty="0"/>
              <a:t> (;). </a:t>
            </a: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Khối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/>
              <a:t> </a:t>
            </a:r>
            <a:r>
              <a:rPr lang="en-US" sz="2400" dirty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lệnh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/>
              <a:t>cặp</a:t>
            </a:r>
            <a:r>
              <a:rPr lang="en-US" sz="2400" dirty="0"/>
              <a:t> </a:t>
            </a:r>
            <a:r>
              <a:rPr lang="en-US" sz="2400" dirty="0" err="1"/>
              <a:t>ngoặc</a:t>
            </a:r>
            <a:r>
              <a:rPr lang="en-US" sz="2400" dirty="0"/>
              <a:t> </a:t>
            </a:r>
            <a:r>
              <a:rPr lang="en-US" sz="2400" dirty="0" err="1"/>
              <a:t>nhọn</a:t>
            </a:r>
            <a:r>
              <a:rPr lang="en-US" sz="2400" dirty="0"/>
              <a:t> ({}) 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54" y="2675897"/>
            <a:ext cx="7822078" cy="416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dữ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đích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800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 = 5,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b=10;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a/b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</a:t>
            </a:r>
          </a:p>
          <a:p>
            <a:pPr algn="just" fontAlgn="ctr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0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a)/b;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0,5</a:t>
            </a:r>
            <a:endParaRPr lang="en-US" sz="2400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3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481</TotalTime>
  <Words>1679</Words>
  <Application>Microsoft Office PowerPoint</Application>
  <PresentationFormat>On-screen Show (4:3)</PresentationFormat>
  <Paragraphs>372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Flow</vt:lpstr>
      <vt:lpstr>KỸ THUẬT LẬP TRÌNH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giang</cp:lastModifiedBy>
  <cp:revision>30</cp:revision>
  <dcterms:created xsi:type="dcterms:W3CDTF">2020-05-10T08:10:25Z</dcterms:created>
  <dcterms:modified xsi:type="dcterms:W3CDTF">2020-05-10T16:19:32Z</dcterms:modified>
</cp:coreProperties>
</file>